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5942" r:id="rId1"/>
    <p:sldMasterId id="2147486687" r:id="rId2"/>
    <p:sldMasterId id="2147495599" r:id="rId3"/>
    <p:sldMasterId id="2147496646" r:id="rId4"/>
    <p:sldMasterId id="2147496730" r:id="rId5"/>
    <p:sldMasterId id="2147496742" r:id="rId6"/>
    <p:sldMasterId id="2147496754" r:id="rId7"/>
  </p:sldMasterIdLst>
  <p:notesMasterIdLst>
    <p:notesMasterId r:id="rId26"/>
  </p:notesMasterIdLst>
  <p:sldIdLst>
    <p:sldId id="389" r:id="rId8"/>
    <p:sldId id="359" r:id="rId9"/>
    <p:sldId id="374" r:id="rId10"/>
    <p:sldId id="331" r:id="rId11"/>
    <p:sldId id="335" r:id="rId12"/>
    <p:sldId id="375" r:id="rId13"/>
    <p:sldId id="376" r:id="rId14"/>
    <p:sldId id="377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37" r:id="rId24"/>
    <p:sldId id="333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7"/>
      <p: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ook Antiqua" panose="02040602050305030304" pitchFamily="18" charset="0"/>
      <p:regular r:id="rId37"/>
      <p:bold r:id="rId38"/>
      <p:italic r:id="rId39"/>
      <p:boldItalic r:id="rId40"/>
    </p:embeddedFont>
    <p:embeddedFont>
      <p:font typeface="SutonnyMJ" pitchFamily="2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NikoshBAN" panose="02000000000000000000" pitchFamily="2" charset="0"/>
      <p:regular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6CE1F8"/>
    <a:srgbClr val="65E9FB"/>
    <a:srgbClr val="2EE2FA"/>
    <a:srgbClr val="CC0066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6000" autoAdjust="0"/>
  </p:normalViewPr>
  <p:slideViewPr>
    <p:cSldViewPr>
      <p:cViewPr varScale="1">
        <p:scale>
          <a:sx n="71" d="100"/>
          <a:sy n="71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B19CB48-9BE7-4219-A2D9-F72AF16C5D8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EAFBE6-7A02-42D2-9314-BA3139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আলোরশ্মি</a:t>
            </a:r>
            <a:r>
              <a:rPr lang="bn-IN" baseline="0" dirty="0" smtClean="0"/>
              <a:t> এক মাধ্যম হতে অন্য মাধ্যমে প্রবেশ করলে আলোকরশ্মির যে দিক পরিবর্তন হয় তা বুঝাতে ভিডিও টি দেখিয়ে সংশিষ্ট</a:t>
            </a:r>
            <a:r>
              <a:rPr lang="bn-IN" dirty="0" smtClean="0"/>
              <a:t> প্রশ্ন</a:t>
            </a:r>
            <a:r>
              <a:rPr lang="bn-IN" baseline="0" dirty="0" smtClean="0"/>
              <a:t> করতে পারেন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8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FBE6-7A02-42D2-9314-BA3139688AB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4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243-2456-45DB-8B54-2A38A921ABC0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0006-C9E2-4370-8757-C0A10A35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686B-CF85-46D4-A52C-65C7E4758B3E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370C-51C7-4502-A189-11030F99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682A-608A-402B-ADA2-CD94BEEA2CCC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8018-D273-48B5-89DB-A1AE7CD4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486-013C-45A6-ACB5-B16C04BB7F3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94B4-6DE0-4E9E-A3B9-CA4D139A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F6D-A4A3-405F-A3B2-0047901FEDD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7C0C-1581-4132-B117-41252634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D31B-91C5-4E9E-A6D2-6C51312F637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5718-68CB-468E-870C-AA35A38B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1F8-FEC5-4777-9C15-5F3C4263DBA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3529-D1B4-4C8C-9519-FF5E4BD4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F274-642D-439D-882F-19DBE1FCE831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00F7-AAE9-46CE-BB48-FFF60E08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C99E-F24E-411B-9E35-AEB92EE4F2F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7BE-1F57-46D2-B4F8-42A52001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E13-858F-4D14-BAEF-984DE4CBC1D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142C-B562-4E7D-911E-994B7FB3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ED0-4578-49FB-A366-2DAECBC69659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61F-DDF2-42A6-832D-D496092C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7FED-A1DB-443B-AFFB-77AFBE7B33E3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4B3-7566-4CC2-821D-1CDD8BC86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03A9-766B-4CA1-A4A9-50B5F500181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35B4-B75D-4223-8435-16BF663E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4154-4C91-4142-827F-4134BECC42D5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565-F544-42B2-A53A-A08D422E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846-E123-4805-B069-7CD5CDECA1D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5100-FFAB-45DE-8FEA-72B28B2B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3A0B-0218-4499-B885-DFD6A09046DB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B65-A0C6-41B4-90C6-21F2C29B5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9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0B1C-EFE6-43F6-AC30-2B8DB2D8D9AB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9658-BBD4-4536-B9AA-27C3A2117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8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06F3-A799-4196-8FE1-5BF381C0EC25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153-E5F0-4CF4-A6D3-68CDFB7B6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72E-4E7D-4853-B77C-2BF1249787AF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37F5-464C-4094-A08B-E1C3EB5A1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7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86F9-65F1-4819-A8D6-664DBEF9C65B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A2A-0D29-4A25-8B1F-083E43E87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0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CCE-8467-4EDE-B2E2-1E2F7F996595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57DF-A1D4-459D-BE6B-5F52B832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771-1259-44CB-82D4-42D04A9C47A4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11B1-A415-4D16-B495-99601FE23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4B46-8B78-452D-BDE8-4A0B5673AE78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D756-F713-498B-8CE7-9CA8309A5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2AF-58BE-4919-B78D-C811BEC82810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3941-B261-41C9-9FD9-54E3D69D0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E90-2BDF-44C6-9B91-DB69162D68E2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B019-1864-45E9-A94F-B511AC9D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9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EB10-1102-4A43-B86B-5ECC73103B57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29FD-ABBE-4A68-B5D8-8FB74B8A8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0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D4F-AFCE-4085-8681-D5E31517D363}" type="datetime1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E5C6-8675-48DE-9911-2DC635601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8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8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8B82-16DB-4897-A254-53397601F4CB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EC4A-D339-49B8-9A3C-BF4E5251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7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72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72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AD3BF-1C92-4284-81B4-6F8236BCA99D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6E21-8370-48AD-B90F-727E813F4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0997-9D64-493C-A8F8-818DA7C9DEAA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297FF-09D1-457A-9856-0C8D06FFA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48687-0AEB-41C8-88E9-CB807D1ED9CF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FD70-176E-4F91-9F80-E4243255AF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8290F-4424-4E6A-913F-2999DFEDDECB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9D8A1-AD1E-4F0E-80D2-B1763A9F8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E4A09-5C58-4048-BAA1-1654EF07B547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97E34-F593-4F8D-9EE2-6F1D255A1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4F32-F699-4C2C-84D8-0ADD46674B9F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3D02-8D79-43C0-92EE-9BE1740C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9EE3-2C46-42C7-9B83-733902E11B02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3E091-2D04-4D3B-84EA-5AAB450DB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7679D-C27F-486F-AA4E-E9E45D73E1D1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84FA-D44D-4210-90E2-DB214788F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7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79270-C04D-462E-96C3-5FF1F11E8F75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3FBBF-6D48-4EBA-9E50-E3869A42A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2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6FB70-4377-4D23-96A6-A6FA65398348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43D95-D039-4379-81A0-74846C5FC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8FEA9-1E45-4F66-B497-D8931356B6FD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6C184-A5A5-4A17-9C56-C49A4FA6A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81AA3-9302-458F-94CC-664DB92BB7B0}" type="datetimeFigureOut">
              <a:rPr lang="en-US" smtClean="0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60BD-6CC5-4519-BC57-2DA024A9F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766B-0331-4A90-9995-49D42F264E8B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2184-AF7A-401C-8562-DFEACFD9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0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24EEE-2B61-4FDD-A285-2D7F77EDD9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C68E70-7E87-4A5B-859D-3A1536773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41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964A5-7858-4F68-9691-D06EA5FA2DA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07D07-0081-488E-AD67-BF159E03D3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11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FDFA1-05EC-4A85-8F1D-0A5E1D5E5D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F88FD-A3D2-4D7E-9ACA-9A82F909D2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3A66-7E17-4B4B-85BB-CE929622D84B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619E-664F-41B9-90C7-DF03F387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21972-6754-4305-85FB-DE07D63F4C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028D2-2319-4652-8D31-7A36E580B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72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F4C34-F4DF-433E-87F7-B07EC63F8B7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6198F7-48FB-4CEF-BAD9-D0B5DD4F9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64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E79C8-3190-4D01-B89D-E5EEC1A1C5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55EBE-08B6-4447-959C-0778A35C76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33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BB6AD-8454-41F1-B94E-A9B7F45B6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9AF3C-B813-42B4-A0BA-D1DEA752A3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016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9CC1F-E6DD-4E6E-811A-8CB35BF698C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C20120-0985-4FA1-9650-B44B3AF53A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607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10617-B736-4D14-A85E-E3BA734A1AF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D19D0-D07D-4426-A0F5-938193D13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07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A38AA-DBE0-498B-94DD-6B84424C4F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E69E3-1873-4C3B-AE1D-38D01EB4FF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9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9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9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AE473-B518-45F0-ACD2-74CD6F58A1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79ECBB-C6F1-4647-98DD-63CA7588CD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5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1EFC-2927-4B30-9269-F73D03D6CC66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63E0-CBC9-41BD-A7DA-4294F249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6AA-72DE-4084-B212-F10C97E5BDEC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BBEB-3A9F-4AF2-B474-389BADC6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12800" eaLnBrk="1" hangingPunct="1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A7C64A-7107-4848-8959-15F143DB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58" r:id="rId1"/>
    <p:sldLayoutId id="2147496459" r:id="rId2"/>
    <p:sldLayoutId id="2147496460" r:id="rId3"/>
    <p:sldLayoutId id="2147496461" r:id="rId4"/>
    <p:sldLayoutId id="2147496462" r:id="rId5"/>
    <p:sldLayoutId id="2147496463" r:id="rId6"/>
    <p:sldLayoutId id="2147496464" r:id="rId7"/>
    <p:sldLayoutId id="2147496465" r:id="rId8"/>
    <p:sldLayoutId id="2147496466" r:id="rId9"/>
    <p:sldLayoutId id="2147496467" r:id="rId10"/>
    <p:sldLayoutId id="2147496468" r:id="rId11"/>
  </p:sldLayoutIdLst>
  <p:txStyles>
    <p:titleStyle>
      <a:lvl1pPr algn="ctr" defTabSz="81280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62430E-D8EC-4105-9578-872A131ACC0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D4271C-D97E-4657-8CDF-82C28939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80" r:id="rId1"/>
    <p:sldLayoutId id="2147496481" r:id="rId2"/>
    <p:sldLayoutId id="2147496482" r:id="rId3"/>
    <p:sldLayoutId id="2147496483" r:id="rId4"/>
    <p:sldLayoutId id="2147496484" r:id="rId5"/>
    <p:sldLayoutId id="2147496485" r:id="rId6"/>
    <p:sldLayoutId id="2147496486" r:id="rId7"/>
    <p:sldLayoutId id="2147496487" r:id="rId8"/>
    <p:sldLayoutId id="2147496488" r:id="rId9"/>
    <p:sldLayoutId id="2147496489" r:id="rId10"/>
    <p:sldLayoutId id="21474964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401072-E937-4C2D-A157-78CC7341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57" r:id="rId1"/>
    <p:sldLayoutId id="2147496558" r:id="rId2"/>
    <p:sldLayoutId id="2147496559" r:id="rId3"/>
    <p:sldLayoutId id="2147496560" r:id="rId4"/>
    <p:sldLayoutId id="2147496561" r:id="rId5"/>
    <p:sldLayoutId id="2147496562" r:id="rId6"/>
    <p:sldLayoutId id="2147496563" r:id="rId7"/>
    <p:sldLayoutId id="2147496564" r:id="rId8"/>
    <p:sldLayoutId id="2147496565" r:id="rId9"/>
    <p:sldLayoutId id="2147496566" r:id="rId10"/>
    <p:sldLayoutId id="21474965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31" r:id="rId1"/>
    <p:sldLayoutId id="2147496732" r:id="rId2"/>
    <p:sldLayoutId id="2147496733" r:id="rId3"/>
    <p:sldLayoutId id="2147496734" r:id="rId4"/>
    <p:sldLayoutId id="2147496735" r:id="rId5"/>
    <p:sldLayoutId id="2147496736" r:id="rId6"/>
    <p:sldLayoutId id="2147496737" r:id="rId7"/>
    <p:sldLayoutId id="2147496738" r:id="rId8"/>
    <p:sldLayoutId id="2147496739" r:id="rId9"/>
    <p:sldLayoutId id="2147496740" r:id="rId10"/>
    <p:sldLayoutId id="2147496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43" r:id="rId1"/>
    <p:sldLayoutId id="2147496744" r:id="rId2"/>
    <p:sldLayoutId id="2147496745" r:id="rId3"/>
    <p:sldLayoutId id="2147496746" r:id="rId4"/>
    <p:sldLayoutId id="2147496747" r:id="rId5"/>
    <p:sldLayoutId id="2147496748" r:id="rId6"/>
    <p:sldLayoutId id="2147496749" r:id="rId7"/>
    <p:sldLayoutId id="2147496750" r:id="rId8"/>
    <p:sldLayoutId id="2147496751" r:id="rId9"/>
    <p:sldLayoutId id="2147496752" r:id="rId10"/>
    <p:sldLayoutId id="214749675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6A475-AB5C-4248-AC5A-36CA45317E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A7C64A-7107-4848-8959-15F143DB4F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8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55" r:id="rId1"/>
    <p:sldLayoutId id="2147496756" r:id="rId2"/>
    <p:sldLayoutId id="2147496757" r:id="rId3"/>
    <p:sldLayoutId id="2147496758" r:id="rId4"/>
    <p:sldLayoutId id="2147496759" r:id="rId5"/>
    <p:sldLayoutId id="2147496760" r:id="rId6"/>
    <p:sldLayoutId id="2147496761" r:id="rId7"/>
    <p:sldLayoutId id="2147496762" r:id="rId8"/>
    <p:sldLayoutId id="2147496763" r:id="rId9"/>
    <p:sldLayoutId id="2147496764" r:id="rId10"/>
    <p:sldLayoutId id="2147496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288634" y="3651267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3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2610935" y="669748"/>
            <a:ext cx="3948810" cy="31966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30480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56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hlinkClick r:id="rId2" action="ppaction://hlinksldjump"/>
          </p:cNvPr>
          <p:cNvSpPr/>
          <p:nvPr/>
        </p:nvSpPr>
        <p:spPr>
          <a:xfrm>
            <a:off x="3527192" y="249049"/>
            <a:ext cx="513761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</a:t>
            </a: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সূত্র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56" y="957261"/>
            <a:ext cx="7502903" cy="3871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867272"/>
            <a:ext cx="1082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u="sng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আপতিতরশ্মি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AO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প্রতিসরিতরশ্মি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‘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অভিলম্ব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'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সমতলে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hlinkClick r:id="rId2" action="ppaction://hlinksldjump"/>
          </p:cNvPr>
          <p:cNvSpPr/>
          <p:nvPr/>
        </p:nvSpPr>
        <p:spPr>
          <a:xfrm>
            <a:off x="3527192" y="249049"/>
            <a:ext cx="513761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</a:t>
            </a: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সূত্র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583383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u="sng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একজোড়া নির্দিষ্ট মাধ্যম ও নির্দিষ্ট রঙের আলোর জন্য আপাতন কোণের সাইন এবং প্রতিসরন কোণের সাইনের অনুপাত সর্বদাই ধ্রুব থকে।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764" y="5673127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𝑆𝑖𝑛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𝑖𝑛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764" y="5673127"/>
                <a:ext cx="2894836" cy="810735"/>
              </a:xfrm>
              <a:prstGeom prst="rect">
                <a:avLst/>
              </a:prstGeom>
              <a:blipFill>
                <a:blip r:embed="rId3"/>
                <a:stretch>
                  <a:fillRect b="-17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33" y="830533"/>
            <a:ext cx="6671733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3" action="ppaction://hlinksldjump"/>
          </p:cNvPr>
          <p:cNvSpPr/>
          <p:nvPr/>
        </p:nvSpPr>
        <p:spPr>
          <a:xfrm>
            <a:off x="3853984" y="249049"/>
            <a:ext cx="455176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</a:t>
            </a:r>
            <a:r>
              <a:rPr kumimoji="0" lang="en-US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957261"/>
            <a:ext cx="4782606" cy="269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83" y="957261"/>
            <a:ext cx="4881416" cy="273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575" y="3609367"/>
            <a:ext cx="10974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একজোড়া নির্দিষ্ট মাধ্যম ও নির্দিষ্ট রঙের আলোর জন্য আপাতন কোণের সাইন এবং প্রতিসরন কোণের সাইনের অনুপাত সর্বদাই ধ্রুব থকে। অর্থাৎ </a:t>
            </a:r>
            <a:endParaRPr kumimoji="0" 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29100" y="4572285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</a:rPr>
                          <m:t>𝑆𝑖𝑛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</a:rPr>
                          <m:t>𝑖𝑛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0" lang="en-US" sz="3200" i="0" u="none" strike="noStrike" kern="1200" normalizeH="0" baseline="0" noProof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</a:rPr>
                  <a:t>= </a:t>
                </a:r>
                <a:r>
                  <a:rPr kumimoji="0" lang="en-US" sz="3200" i="0" u="none" strike="noStrike" kern="1200" normalizeH="0" baseline="0" noProof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kumimoji="0" lang="en-US" sz="18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4572285"/>
                <a:ext cx="2894836" cy="810735"/>
              </a:xfrm>
              <a:prstGeom prst="rect">
                <a:avLst/>
              </a:prstGeom>
              <a:blipFill>
                <a:blip r:embed="rId6"/>
                <a:stretch>
                  <a:fillRect b="-18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9100" y="5831086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𝑆𝑖𝑛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𝑖𝑛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bn-IN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5831086"/>
                <a:ext cx="2894836" cy="810735"/>
              </a:xfrm>
              <a:prstGeom prst="rect">
                <a:avLst/>
              </a:prstGeom>
              <a:blipFill rotWithShape="1">
                <a:blip r:embed="rId7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6575" y="5377309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ধ্রুব সংখাকে প্রথম মাধ্যমের সাপেক্ষে দ্বিতীয় মাধ্যমের প্রতিসরণাংক বলে।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/>
                <a:ea typeface="+mn-ea"/>
                <a:cs typeface="NikoshBAN" panose="02000000000000000000" pitchFamily="2" charset="0"/>
              </a:rPr>
              <a:t>μ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দ্বারা প্রকাশ করা হয়।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19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2" action="ppaction://hlinksldjump"/>
          </p:cNvPr>
          <p:cNvSpPr/>
          <p:nvPr/>
        </p:nvSpPr>
        <p:spPr>
          <a:xfrm>
            <a:off x="2857118" y="249049"/>
            <a:ext cx="5638800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আপেক্ষিক</a:t>
            </a:r>
            <a:r>
              <a:rPr kumimoji="0" lang="en-US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</a:t>
            </a:r>
            <a:r>
              <a:rPr kumimoji="0" lang="en-US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957261"/>
            <a:ext cx="4782606" cy="269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83" y="957261"/>
            <a:ext cx="4881416" cy="273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575" y="3609367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আপেক্ষিক</a:t>
            </a:r>
            <a:r>
              <a:rPr kumimoji="0" lang="en-US" sz="3200" b="0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প্রতিসরণাংকঃ</a:t>
            </a:r>
            <a:r>
              <a:rPr kumimoji="0" lang="en-US" sz="3200" b="0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একজোড়া নির্দিষ্ট মাধ্যম ও নির্দিষ্ট রঙের আলোর জন্য আপাতন কোণের সাইন এবং প্রতিসরন কোণের সাইনের অনুপাত সর্বদাই ধ্রুব থকে। অর্থাৎ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92941" y="4566574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</a:rPr>
                          <m:t>𝑆𝑖𝑛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</a:rPr>
                          <m:t>𝑖𝑛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0" lang="en-US" sz="3200" i="0" u="none" strike="noStrike" kern="1200" normalizeH="0" baseline="0" noProof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</a:rPr>
                  <a:t>= </a:t>
                </a:r>
                <a:r>
                  <a:rPr kumimoji="0" lang="en-US" sz="3200" i="0" u="none" strike="noStrike" kern="1200" normalizeH="0" baseline="0" noProof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kumimoji="0" lang="en-US" sz="18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1" y="4566574"/>
                <a:ext cx="2894836" cy="810735"/>
              </a:xfrm>
              <a:prstGeom prst="rect">
                <a:avLst/>
              </a:prstGeom>
              <a:blipFill>
                <a:blip r:embed="rId5"/>
                <a:stretch>
                  <a:fillRect b="-18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92941" y="5813821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𝑆𝑖𝑛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𝑖𝑛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pitchFamily="34" charset="0"/>
                  </a:rPr>
                  <a:t>= 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kumimoji="0" lang="bn-IN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𝜇</m:t>
                    </m:r>
                    <m:r>
                      <a:rPr kumimoji="0" lang="en-US" sz="3200" b="0" i="1" u="none" strike="noStrike" kern="1200" cap="none" spc="0" normalizeH="0" baseline="2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kumimoji="0" lang="en-US" sz="1800" b="0" i="0" u="none" strike="noStrike" kern="1200" cap="none" spc="0" normalizeH="0" baseline="2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1" y="5813821"/>
                <a:ext cx="2894836" cy="810735"/>
              </a:xfrm>
              <a:prstGeom prst="rect">
                <a:avLst/>
              </a:prstGeom>
              <a:blipFill rotWithShape="1">
                <a:blip r:embed="rId6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6575" y="5377309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ধ্রুব সংখাকে প্রথম মাধ্যমের সাপেক্ষে দ্বিতীয়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মাধ্যমের</a:t>
            </a:r>
            <a:r>
              <a:rPr kumimoji="0" lang="en-US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120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আপেক্ষিক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 বলে।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/>
                <a:ea typeface="+mn-ea"/>
                <a:cs typeface="NikoshBAN" panose="02000000000000000000" pitchFamily="2" charset="0"/>
              </a:rPr>
              <a:t>μ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দ্বারা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প্রকাশ করা হয়।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6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2" action="ppaction://hlinksldjump"/>
          </p:cNvPr>
          <p:cNvSpPr/>
          <p:nvPr/>
        </p:nvSpPr>
        <p:spPr>
          <a:xfrm>
            <a:off x="3853984" y="249049"/>
            <a:ext cx="455176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পরম </a:t>
            </a:r>
            <a:r>
              <a:rPr kumimoji="0" lang="en-US" sz="3600" b="1" i="0" u="none" strike="noStrike" kern="0" cap="none" spc="0" normalizeH="0" baseline="0" noProof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</a:t>
            </a:r>
            <a:r>
              <a:rPr kumimoji="0" lang="en-US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575" y="3609367"/>
            <a:ext cx="10974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পরম প্রতিসরণাংকঃ</a:t>
            </a:r>
            <a:r>
              <a:rPr kumimoji="0" lang="en-US" sz="3200" b="0" i="0" u="sng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 যখন শূন্য বা বায়ূ মাধ্যম থেকে অন্য কোন মাধ্যমে প্রবেশ করে তখন নির্দিষ্ট রঙের আলোর জন্য আপাতন কোণের সাইন এবং প্রতিসরন কোণের সাইনের অনুপাত সর্বদাই ধ্রুব থকে। অর্থাৎ </a:t>
            </a:r>
            <a:endParaRPr kumimoji="0" 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85933" y="4566573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</a:rPr>
                          <m:t>𝑆𝑖𝑛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</a:rPr>
                          <m:t>𝑖𝑛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i="1" u="none" strike="noStrike" kern="1200" normalizeH="0" baseline="0" noProof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0" lang="en-US" sz="3200" i="0" u="none" strike="noStrike" kern="1200" normalizeH="0" baseline="0" noProof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</a:rPr>
                  <a:t>= </a:t>
                </a:r>
                <a:r>
                  <a:rPr kumimoji="0" lang="en-US" sz="3200" i="0" u="none" strike="noStrike" kern="1200" normalizeH="0" baseline="0" noProof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33" y="4566573"/>
                <a:ext cx="2894836" cy="810735"/>
              </a:xfrm>
              <a:prstGeom prst="rect">
                <a:avLst/>
              </a:prstGeom>
              <a:blipFill>
                <a:blip r:embed="rId3"/>
                <a:stretch>
                  <a:fillRect b="-18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3584" y="5817393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𝑆𝑖𝑛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𝑖𝑛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bn-IN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584" y="5817393"/>
                <a:ext cx="2894836" cy="810735"/>
              </a:xfrm>
              <a:prstGeom prst="rect">
                <a:avLst/>
              </a:prstGeom>
              <a:blipFill rotWithShape="1">
                <a:blip r:embed="rId4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6575" y="5377309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ধ্রুব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সংখাকে শূন্য বা বায়ূ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মাধ্যমের সাপেক্ষে দ্বিতীয়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মাধ্যমের পরম 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প্রতিসরণাংক বলে।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একে 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/>
                <a:ea typeface="+mn-ea"/>
                <a:cs typeface="NikoshBAN" panose="02000000000000000000" pitchFamily="2" charset="0"/>
              </a:rPr>
              <a:t>μ</a:t>
            </a:r>
            <a:r>
              <a:rPr kumimoji="0" lang="bn-IN" sz="32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IN" sz="32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দ্বারা প্রকাশ করা হয়। </a:t>
            </a:r>
            <a:r>
              <a:rPr kumimoji="0" lang="en-US" sz="32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</a:t>
            </a:r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0" y="842355"/>
            <a:ext cx="4919133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9906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1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881"/>
            <a:ext cx="7721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765">
            <a:off x="374652" y="750888"/>
            <a:ext cx="3351213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21631">
            <a:off x="481013" y="784225"/>
            <a:ext cx="3292475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860852" y="609600"/>
            <a:ext cx="8128023" cy="1600200"/>
          </a:xfrm>
          <a:prstGeom prst="wedgeRectCallout">
            <a:avLst>
              <a:gd name="adj1" fmla="val -52034"/>
              <a:gd name="adj2" fmla="val 1262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Plain">
              <a:avLst>
                <a:gd name="adj" fmla="val 49768"/>
              </a:avLst>
            </a:prstTxWarp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শূন্যের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কোটায়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04">
        <p14:flip dir="r"/>
      </p:transition>
    </mc:Choice>
    <mc:Fallback xmlns="">
      <p:transition spd="slow" advTm="450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Avjøvn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&amp; 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mnvq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nDb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/>
            </a:r>
            <a:b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</a:br>
            <a:r>
              <a:rPr lang="en-US" altLang="en-US" sz="66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AvR</a:t>
            </a:r>
            <a:r>
              <a:rPr lang="en-US" altLang="en-US" sz="6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G </a:t>
            </a:r>
            <a:r>
              <a:rPr lang="en-US" altLang="en-US" sz="66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ch©šÍB</a:t>
            </a:r>
            <a:r>
              <a:rPr lang="en-US" altLang="en-US" sz="6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/>
            </a:r>
            <a:br>
              <a:rPr lang="en-US" altLang="en-US" sz="66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</a:b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‡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Lv`v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nv‡dR</a:t>
            </a:r>
            <a:endParaRPr lang="en-US" alt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6215">
        <p14:switch dir="r"/>
      </p:transition>
    </mc:Choice>
    <mc:Fallback xmlns="">
      <p:transition spd="slow" advTm="3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4816476" y="438258"/>
            <a:ext cx="254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4" y="1257310"/>
            <a:ext cx="9226549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226623" y="3129734"/>
            <a:ext cx="5657568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1563" y="3362022"/>
            <a:ext cx="3621636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বিজ্ঞান-২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21383716">
            <a:off x="7692037" y="1684442"/>
            <a:ext cx="181821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2391757" y="4708732"/>
            <a:ext cx="499431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lass Photo\HABIB SIR 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56" y="1447800"/>
            <a:ext cx="1748367" cy="1914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81600" y="2879526"/>
            <a:ext cx="1441448" cy="982266"/>
            <a:chOff x="1890714" y="2689264"/>
            <a:chExt cx="1081086" cy="982266"/>
          </a:xfrm>
        </p:grpSpPr>
        <p:sp>
          <p:nvSpPr>
            <p:cNvPr id="3" name="Rounded Rectangle 2"/>
            <p:cNvSpPr/>
            <p:nvPr/>
          </p:nvSpPr>
          <p:spPr>
            <a:xfrm>
              <a:off x="1890714" y="2689264"/>
              <a:ext cx="1081086" cy="9822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`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341766"/>
                </p:ext>
              </p:extLst>
            </p:nvPr>
          </p:nvGraphicFramePr>
          <p:xfrm>
            <a:off x="1995487" y="2871609"/>
            <a:ext cx="838200" cy="707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95487" y="2871609"/>
                          <a:ext cx="838200" cy="707231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834262"/>
            <a:ext cx="8077200" cy="50727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49170" y="5495986"/>
            <a:ext cx="757936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আলোক রশ্মির এই দিক কোন দিকে পরিবর্তিত হয়েছে ?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0120" y="5505573"/>
            <a:ext cx="75793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আলোক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এই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পরিবর্তের ঘটনাকে কী বলে  ? 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Down Ribbon 8">
            <a:hlinkClick r:id="rId7" action="ppaction://hlinksldjump"/>
          </p:cNvPr>
          <p:cNvSpPr/>
          <p:nvPr/>
        </p:nvSpPr>
        <p:spPr>
          <a:xfrm>
            <a:off x="3698937" y="299758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পরীক্ষণটি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6700"/>
            <a:ext cx="11379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8345" y="466988"/>
            <a:ext cx="58166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45" y="1667888"/>
            <a:ext cx="4940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ও প্রতিসরণের সূত্র 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4777">
        <p14:switch dir="r"/>
      </p:transition>
    </mc:Choice>
    <mc:Fallback xmlns="">
      <p:transition spd="slow" advTm="24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1" y="3076297"/>
            <a:ext cx="7908927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আলোর প্রতিসরণ কাকে বলে তা বলতে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1" y="3962468"/>
            <a:ext cx="82295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আপতিতরশ্মি প্রতিসৃতরশ্মি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 তা লেখতে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0453" y="1998722"/>
            <a:ext cx="7559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bn-BD" sz="4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.................</a:t>
            </a:r>
            <a:endParaRPr lang="en-US" sz="4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1" y="4826118"/>
            <a:ext cx="9580563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আপাতন কোণ ও প্রতিসরণ কোন কি তা ব্যাখ্যা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5840" y="650226"/>
            <a:ext cx="2835365" cy="1064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6600" b="1" dirty="0"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1" y="5769093"/>
            <a:ext cx="72389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প্রতিসরণের সূত্র কি তা বর্ণনা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02">
            <a:off x="434977" y="1141413"/>
            <a:ext cx="2660651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prism isInverted="1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2798" y="3491568"/>
            <a:ext cx="10515355" cy="28793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880549" y="533400"/>
            <a:ext cx="12251" cy="54483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305444" y="1054723"/>
            <a:ext cx="3555997" cy="2405060"/>
            <a:chOff x="1738312" y="1038225"/>
            <a:chExt cx="2666998" cy="24050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8312" y="1038225"/>
              <a:ext cx="2666998" cy="2405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3009899" y="2133600"/>
              <a:ext cx="276225" cy="304800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73748" y="3481386"/>
            <a:ext cx="2438403" cy="2424115"/>
            <a:chOff x="4405311" y="3481385"/>
            <a:chExt cx="1828802" cy="242411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405311" y="3481385"/>
              <a:ext cx="1828802" cy="24241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5192041" y="4581525"/>
              <a:ext cx="308646" cy="343052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800" y="352426"/>
            <a:ext cx="10566400" cy="6124575"/>
            <a:chOff x="609600" y="352425"/>
            <a:chExt cx="7886701" cy="604837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09600" y="3443287"/>
              <a:ext cx="78486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9600" y="6324600"/>
              <a:ext cx="7886701" cy="76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352425"/>
              <a:ext cx="0" cy="59436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420101" y="352425"/>
              <a:ext cx="76200" cy="60198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9600" y="352425"/>
              <a:ext cx="781050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8287070" y="2795885"/>
            <a:ext cx="238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9448" y="3909357"/>
            <a:ext cx="207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1600" y="21336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97600" y="42672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dirty="0"/>
          </a:p>
        </p:txBody>
      </p:sp>
      <p:sp>
        <p:nvSpPr>
          <p:cNvPr id="36" name="Pie 35"/>
          <p:cNvSpPr/>
          <p:nvPr/>
        </p:nvSpPr>
        <p:spPr>
          <a:xfrm rot="10444498">
            <a:off x="4879779" y="2539567"/>
            <a:ext cx="2001539" cy="1880776"/>
          </a:xfrm>
          <a:prstGeom prst="pie">
            <a:avLst>
              <a:gd name="adj1" fmla="val 2367901"/>
              <a:gd name="adj2" fmla="val 57223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Pie 60"/>
          <p:cNvSpPr/>
          <p:nvPr/>
        </p:nvSpPr>
        <p:spPr>
          <a:xfrm rot="21244498">
            <a:off x="4949302" y="2594676"/>
            <a:ext cx="1874743" cy="1804091"/>
          </a:xfrm>
          <a:prstGeom prst="pie">
            <a:avLst>
              <a:gd name="adj1" fmla="val 3053374"/>
              <a:gd name="adj2" fmla="val 57223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752" y="4594431"/>
            <a:ext cx="4601696" cy="914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 &gt; r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2170391">
            <a:off x="5522390" y="4611124"/>
            <a:ext cx="4315503" cy="331916"/>
            <a:chOff x="5790907" y="1796483"/>
            <a:chExt cx="3236627" cy="331916"/>
          </a:xfrm>
        </p:grpSpPr>
        <p:grpSp>
          <p:nvGrpSpPr>
            <p:cNvPr id="58" name="Group 57"/>
            <p:cNvGrpSpPr/>
            <p:nvPr/>
          </p:nvGrpSpPr>
          <p:grpSpPr>
            <a:xfrm>
              <a:off x="5790907" y="1951345"/>
              <a:ext cx="3236627" cy="53007"/>
              <a:chOff x="5790907" y="1951345"/>
              <a:chExt cx="3236627" cy="5300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6370087" y="1951345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6642386" y="196395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6931292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7184292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7540028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7842232" y="195727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8197968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8506757" y="1986988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5790907" y="196244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8822065" y="199277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085725" y="1965889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Freeform 59"/>
            <p:cNvSpPr/>
            <p:nvPr/>
          </p:nvSpPr>
          <p:spPr>
            <a:xfrm rot="19130084">
              <a:off x="7314103" y="1796483"/>
              <a:ext cx="401102" cy="331916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14400" y="2083148"/>
            <a:ext cx="2235200" cy="507652"/>
          </a:xfrm>
          <a:prstGeom prst="wedgeRoundRectCallout">
            <a:avLst>
              <a:gd name="adj1" fmla="val 51271"/>
              <a:gd name="adj2" fmla="val -13636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78501" y="600075"/>
            <a:ext cx="1465749" cy="454648"/>
          </a:xfrm>
          <a:prstGeom prst="wedgeRoundRectCallout">
            <a:avLst>
              <a:gd name="adj1" fmla="val -57068"/>
              <a:gd name="adj2" fmla="val 11107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100" y="62609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38477" y="5905501"/>
            <a:ext cx="81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2755" y="533079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19290" y="5560003"/>
            <a:ext cx="74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14671" y="3561443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477534" y="5905500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382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/>
      <p:bldP spid="43" grpId="0"/>
      <p:bldP spid="48" grpId="0"/>
      <p:bldP spid="49" grpId="0"/>
      <p:bldP spid="36" grpId="0" animBg="1"/>
      <p:bldP spid="61" grpId="0" animBg="1"/>
      <p:bldP spid="4" grpId="0" animBg="1"/>
      <p:bldP spid="6" grpId="0" animBg="1"/>
      <p:bldP spid="8" grpId="0" animBg="1"/>
      <p:bldP spid="5" grpId="0"/>
      <p:bldP spid="42" grpId="0"/>
      <p:bldP spid="10" grpId="0"/>
      <p:bldP spid="45" grpId="0"/>
      <p:bldP spid="47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2800" y="3407288"/>
            <a:ext cx="10566400" cy="28425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062180" y="3837885"/>
            <a:ext cx="207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6937" y="42394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968082" y="2586945"/>
            <a:ext cx="1874743" cy="3320120"/>
            <a:chOff x="3681561" y="2647981"/>
            <a:chExt cx="1406057" cy="3320120"/>
          </a:xfrm>
        </p:grpSpPr>
        <p:sp>
          <p:nvSpPr>
            <p:cNvPr id="38" name="Pie 37"/>
            <p:cNvSpPr/>
            <p:nvPr/>
          </p:nvSpPr>
          <p:spPr>
            <a:xfrm rot="2210090">
              <a:off x="3681561" y="2647981"/>
              <a:ext cx="1406057" cy="1804091"/>
            </a:xfrm>
            <a:prstGeom prst="pie">
              <a:avLst>
                <a:gd name="adj1" fmla="val 3151658"/>
                <a:gd name="adj2" fmla="val 6285169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4416532" y="3554212"/>
              <a:ext cx="1957" cy="2413889"/>
            </a:xfrm>
            <a:prstGeom prst="lin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>
            <a:off x="2924324" y="3141451"/>
            <a:ext cx="2641617" cy="3296645"/>
            <a:chOff x="1752600" y="1038225"/>
            <a:chExt cx="2666998" cy="24050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752600" y="1038225"/>
              <a:ext cx="2666998" cy="2405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3048365" y="2240753"/>
              <a:ext cx="276226" cy="197646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51430">
            <a:off x="5957542" y="1398577"/>
            <a:ext cx="4555649" cy="2156679"/>
            <a:chOff x="4677259" y="1617061"/>
            <a:chExt cx="3373646" cy="209801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77259" y="1617061"/>
              <a:ext cx="3373646" cy="20980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 rot="17041520">
              <a:off x="5815650" y="2806119"/>
              <a:ext cx="330246" cy="223429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800" y="323851"/>
            <a:ext cx="10566400" cy="6124575"/>
            <a:chOff x="609600" y="352425"/>
            <a:chExt cx="7886701" cy="60483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09600" y="3443287"/>
              <a:ext cx="78486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" y="6324600"/>
              <a:ext cx="7886701" cy="76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9600" y="352425"/>
              <a:ext cx="0" cy="59436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20101" y="352425"/>
              <a:ext cx="76200" cy="60198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" y="352425"/>
              <a:ext cx="781050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9210794" y="2491968"/>
            <a:ext cx="252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5576" y="2109207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906359" y="502264"/>
            <a:ext cx="13149" cy="57388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Pie 44"/>
          <p:cNvSpPr/>
          <p:nvPr/>
        </p:nvSpPr>
        <p:spPr>
          <a:xfrm rot="13234972">
            <a:off x="4907636" y="2454109"/>
            <a:ext cx="2040285" cy="1921659"/>
          </a:xfrm>
          <a:prstGeom prst="pie">
            <a:avLst>
              <a:gd name="adj1" fmla="val 2871481"/>
              <a:gd name="adj2" fmla="val 7074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21681" y="1475867"/>
            <a:ext cx="4547093" cy="7932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 &lt; r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 rot="19175138">
            <a:off x="5639268" y="2215855"/>
            <a:ext cx="3236627" cy="235570"/>
            <a:chOff x="5790907" y="1896043"/>
            <a:chExt cx="3236627" cy="176677"/>
          </a:xfrm>
        </p:grpSpPr>
        <p:grpSp>
          <p:nvGrpSpPr>
            <p:cNvPr id="5" name="Group 4"/>
            <p:cNvGrpSpPr/>
            <p:nvPr/>
          </p:nvGrpSpPr>
          <p:grpSpPr>
            <a:xfrm>
              <a:off x="5790907" y="1951345"/>
              <a:ext cx="3236627" cy="53007"/>
              <a:chOff x="5790907" y="1951345"/>
              <a:chExt cx="3236627" cy="53007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6370087" y="1951345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6642386" y="196395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931292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7184292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7540028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842232" y="195727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8197968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8506757" y="1986988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790907" y="196244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8822065" y="199277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6085725" y="1965889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Freeform 60"/>
            <p:cNvSpPr/>
            <p:nvPr/>
          </p:nvSpPr>
          <p:spPr>
            <a:xfrm rot="19130084">
              <a:off x="7486303" y="1896043"/>
              <a:ext cx="304236" cy="176677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ed Rectangular Callout 43"/>
          <p:cNvSpPr/>
          <p:nvPr/>
        </p:nvSpPr>
        <p:spPr>
          <a:xfrm rot="20727883">
            <a:off x="1479210" y="4508794"/>
            <a:ext cx="2235200" cy="507652"/>
          </a:xfrm>
          <a:prstGeom prst="wedgeRoundRectCallout">
            <a:avLst>
              <a:gd name="adj1" fmla="val 36823"/>
              <a:gd name="adj2" fmla="val 12433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6305005" y="1021219"/>
            <a:ext cx="1306973" cy="454648"/>
          </a:xfrm>
          <a:prstGeom prst="wedgeRoundRectCallout">
            <a:avLst>
              <a:gd name="adj1" fmla="val -74559"/>
              <a:gd name="adj2" fmla="val 13621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0476" y="482893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31498" y="3499286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0141" y="5636831"/>
            <a:ext cx="64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81222" y="5714942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0558467" y="1068486"/>
            <a:ext cx="57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552177" y="786878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57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4" grpId="0"/>
      <p:bldP spid="35" grpId="0"/>
      <p:bldP spid="33" grpId="0"/>
      <p:bldP spid="36" grpId="0"/>
      <p:bldP spid="45" grpId="0" animBg="1"/>
      <p:bldP spid="71" grpId="0" animBg="1"/>
      <p:bldP spid="44" grpId="0" animBg="1"/>
      <p:bldP spid="49" grpId="0" animBg="1"/>
      <p:bldP spid="41" grpId="0"/>
      <p:bldP spid="42" grpId="0"/>
      <p:bldP spid="46" grpId="0"/>
      <p:bldP spid="47" grpId="0"/>
      <p:bldP spid="50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2" action="ppaction://hlinksldjump"/>
          </p:cNvPr>
          <p:cNvSpPr/>
          <p:nvPr/>
        </p:nvSpPr>
        <p:spPr>
          <a:xfrm>
            <a:off x="3853984" y="249049"/>
            <a:ext cx="455176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প্রতিসরণ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431" y="4343400"/>
            <a:ext cx="1097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প্রতিসরণঃ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যখন হালকা থেকে ঘন মাধ্যমে প্রবেশ করে তখন প্রতিসরিত রশ্মি অভিলম্বের দিকে বেঁকে যায়। আবার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যখন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 থেকে হালকা 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প্রবেশ করে তখন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 রশ্মি অভিলম্ব থেকে দূরে সরে যায়। সুতরাং দুই মাধ্যমের বিভেদ তলে আলোকরশ্মির দিক পরিবর্তনের এই ঘটনাকে আলোর প্রতিসরণ বলে।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9" y="957261"/>
            <a:ext cx="5604928" cy="3152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7" y="1000122"/>
            <a:ext cx="5596464" cy="31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2798" y="3491568"/>
            <a:ext cx="10515355" cy="28793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880549" y="533400"/>
            <a:ext cx="12251" cy="54483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305444" y="1054723"/>
            <a:ext cx="3555997" cy="2405060"/>
            <a:chOff x="1738312" y="1038225"/>
            <a:chExt cx="2666998" cy="24050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8312" y="1038225"/>
              <a:ext cx="2666998" cy="2405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3009899" y="2133600"/>
              <a:ext cx="276225" cy="304800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73748" y="3481386"/>
            <a:ext cx="2438403" cy="2424115"/>
            <a:chOff x="4405311" y="3481385"/>
            <a:chExt cx="1828802" cy="242411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405311" y="3481385"/>
              <a:ext cx="1828802" cy="24241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5192041" y="4581525"/>
              <a:ext cx="308646" cy="343052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800" y="352426"/>
            <a:ext cx="10566400" cy="6124575"/>
            <a:chOff x="609600" y="352425"/>
            <a:chExt cx="7886701" cy="604837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09600" y="3443287"/>
              <a:ext cx="78486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9600" y="6324600"/>
              <a:ext cx="7886701" cy="76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352425"/>
              <a:ext cx="0" cy="59436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420101" y="352425"/>
              <a:ext cx="76200" cy="60198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9600" y="352425"/>
              <a:ext cx="781050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8287070" y="2795885"/>
            <a:ext cx="238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9448" y="3909357"/>
            <a:ext cx="207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1600" y="21336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97600" y="42672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dirty="0"/>
          </a:p>
        </p:txBody>
      </p:sp>
      <p:sp>
        <p:nvSpPr>
          <p:cNvPr id="36" name="Pie 35"/>
          <p:cNvSpPr/>
          <p:nvPr/>
        </p:nvSpPr>
        <p:spPr>
          <a:xfrm rot="10444498">
            <a:off x="4879779" y="2539567"/>
            <a:ext cx="2001539" cy="1880776"/>
          </a:xfrm>
          <a:prstGeom prst="pie">
            <a:avLst>
              <a:gd name="adj1" fmla="val 2367901"/>
              <a:gd name="adj2" fmla="val 57223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Pie 60"/>
          <p:cNvSpPr/>
          <p:nvPr/>
        </p:nvSpPr>
        <p:spPr>
          <a:xfrm rot="21244498">
            <a:off x="4949302" y="2594676"/>
            <a:ext cx="1874743" cy="1804091"/>
          </a:xfrm>
          <a:prstGeom prst="pie">
            <a:avLst>
              <a:gd name="adj1" fmla="val 3053374"/>
              <a:gd name="adj2" fmla="val 57223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079" y="4502957"/>
            <a:ext cx="4195471" cy="914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AO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OA</a:t>
            </a:r>
            <a:r>
              <a:rPr lang="en-US" sz="2400" dirty="0" smtClean="0">
                <a:latin typeface="Arial"/>
                <a:cs typeface="Arial"/>
              </a:rPr>
              <a:t>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NON</a:t>
            </a:r>
            <a:r>
              <a:rPr lang="en-US" sz="2400" dirty="0" smtClean="0">
                <a:latin typeface="Arial"/>
                <a:cs typeface="Arial"/>
              </a:rPr>
              <a:t>'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2170391">
            <a:off x="5522390" y="4611124"/>
            <a:ext cx="4315503" cy="331916"/>
            <a:chOff x="5790907" y="1796483"/>
            <a:chExt cx="3236627" cy="331916"/>
          </a:xfrm>
        </p:grpSpPr>
        <p:grpSp>
          <p:nvGrpSpPr>
            <p:cNvPr id="58" name="Group 57"/>
            <p:cNvGrpSpPr/>
            <p:nvPr/>
          </p:nvGrpSpPr>
          <p:grpSpPr>
            <a:xfrm>
              <a:off x="5790907" y="1951345"/>
              <a:ext cx="3236627" cy="53007"/>
              <a:chOff x="5790907" y="1951345"/>
              <a:chExt cx="3236627" cy="5300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6370087" y="1951345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6642386" y="196395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6931292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7184292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7540028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7842232" y="195727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8197968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8506757" y="1986988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5790907" y="196244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8822065" y="199277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085725" y="1965889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Freeform 59"/>
            <p:cNvSpPr/>
            <p:nvPr/>
          </p:nvSpPr>
          <p:spPr>
            <a:xfrm rot="19130084">
              <a:off x="7314103" y="1796483"/>
              <a:ext cx="401102" cy="331916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14400" y="2083148"/>
            <a:ext cx="2235200" cy="507652"/>
          </a:xfrm>
          <a:prstGeom prst="wedgeRoundRectCallout">
            <a:avLst>
              <a:gd name="adj1" fmla="val 51271"/>
              <a:gd name="adj2" fmla="val -13636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78501" y="600075"/>
            <a:ext cx="1465749" cy="454648"/>
          </a:xfrm>
          <a:prstGeom prst="wedgeRoundRectCallout">
            <a:avLst>
              <a:gd name="adj1" fmla="val -57068"/>
              <a:gd name="adj2" fmla="val 11107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100" y="62609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38477" y="5905501"/>
            <a:ext cx="81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2755" y="533079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19290" y="5560003"/>
            <a:ext cx="74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14671" y="3561443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477534" y="5905500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8325" y="4486989"/>
            <a:ext cx="4477777" cy="914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আপতিতরশ্মি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AO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প্রতিসরিতরশ্মি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OA</a:t>
            </a:r>
            <a:r>
              <a:rPr lang="en-US" sz="2400" dirty="0" smtClean="0">
                <a:latin typeface="Arial"/>
                <a:cs typeface="Arial"/>
              </a:rPr>
              <a:t>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NON</a:t>
            </a:r>
            <a:r>
              <a:rPr lang="en-US" sz="2400" dirty="0" smtClean="0">
                <a:latin typeface="Arial"/>
                <a:cs typeface="Arial"/>
              </a:rPr>
              <a:t>'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সমতলে আছে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/>
      <p:bldP spid="43" grpId="0"/>
      <p:bldP spid="48" grpId="0"/>
      <p:bldP spid="49" grpId="0"/>
      <p:bldP spid="36" grpId="0" animBg="1"/>
      <p:bldP spid="61" grpId="0" animBg="1"/>
      <p:bldP spid="4" grpId="0" animBg="1"/>
      <p:bldP spid="4" grpId="1" animBg="1"/>
      <p:bldP spid="6" grpId="0" animBg="1"/>
      <p:bldP spid="8" grpId="0" animBg="1"/>
      <p:bldP spid="5" grpId="0"/>
      <p:bldP spid="42" grpId="0"/>
      <p:bldP spid="10" grpId="0"/>
      <p:bldP spid="45" grpId="0"/>
      <p:bldP spid="47" grpId="0"/>
      <p:bldP spid="51" grpId="0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2|4.2|4.8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</TotalTime>
  <Words>521</Words>
  <Application>Microsoft Office PowerPoint</Application>
  <PresentationFormat>Widescreen</PresentationFormat>
  <Paragraphs>95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Calibri Light</vt:lpstr>
      <vt:lpstr>Verdana</vt:lpstr>
      <vt:lpstr>Calibri</vt:lpstr>
      <vt:lpstr>Book Antiqua</vt:lpstr>
      <vt:lpstr>Wingdings</vt:lpstr>
      <vt:lpstr>SutonnyMJ</vt:lpstr>
      <vt:lpstr>Arial</vt:lpstr>
      <vt:lpstr>Cambria Math</vt:lpstr>
      <vt:lpstr>Vrinda</vt:lpstr>
      <vt:lpstr>Times New Roman</vt:lpstr>
      <vt:lpstr>NikoshBAN</vt:lpstr>
      <vt:lpstr>7_Office Theme</vt:lpstr>
      <vt:lpstr>9_Office Theme</vt:lpstr>
      <vt:lpstr>4_Office Theme</vt:lpstr>
      <vt:lpstr>1_Office Theme</vt:lpstr>
      <vt:lpstr>3_Office Theme</vt:lpstr>
      <vt:lpstr>6_Office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PZz`©k Aa¨vq Av‡jvi cÖwZdjb (REFLECTION OF LIGHT)</dc:title>
  <dc:creator>bijoy</dc:creator>
  <cp:lastModifiedBy>user</cp:lastModifiedBy>
  <cp:revision>748</cp:revision>
  <dcterms:created xsi:type="dcterms:W3CDTF">2012-12-08T12:32:23Z</dcterms:created>
  <dcterms:modified xsi:type="dcterms:W3CDTF">2024-12-03T15:30:56Z</dcterms:modified>
</cp:coreProperties>
</file>